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8" r:id="rId2"/>
    <p:sldId id="261" r:id="rId3"/>
    <p:sldId id="281" r:id="rId4"/>
    <p:sldId id="263" r:id="rId5"/>
    <p:sldId id="285" r:id="rId6"/>
    <p:sldId id="266" r:id="rId7"/>
    <p:sldId id="265" r:id="rId8"/>
    <p:sldId id="269" r:id="rId9"/>
    <p:sldId id="272" r:id="rId10"/>
    <p:sldId id="277" r:id="rId11"/>
    <p:sldId id="278" r:id="rId12"/>
    <p:sldId id="279" r:id="rId13"/>
    <p:sldId id="280" r:id="rId14"/>
    <p:sldId id="262" r:id="rId15"/>
    <p:sldId id="282" r:id="rId16"/>
    <p:sldId id="283" r:id="rId17"/>
    <p:sldId id="284" r:id="rId18"/>
    <p:sldId id="276" r:id="rId19"/>
  </p:sldIdLst>
  <p:sldSz cx="9144000" cy="6858000" type="screen4x3"/>
  <p:notesSz cx="6858000" cy="97234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81AE7-1A98-47C7-A5F2-0B5F2659B49C}" type="datetimeFigureOut">
              <a:rPr lang="lv-LV" smtClean="0"/>
              <a:t>2015.06.10.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B7319-175E-460E-8BCB-6CA6BE4627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918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68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434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916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037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305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03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92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802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15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96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VC_fon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Master text styles</a:t>
            </a:r>
          </a:p>
          <a:p>
            <a:pPr lvl="1"/>
            <a:r>
              <a:rPr lang="lv-LV" altLang="lv-LV" smtClean="0"/>
              <a:t>Second level</a:t>
            </a:r>
          </a:p>
          <a:p>
            <a:pPr lvl="2"/>
            <a:r>
              <a:rPr lang="lv-LV" altLang="lv-LV" smtClean="0"/>
              <a:t>Third level</a:t>
            </a:r>
          </a:p>
          <a:p>
            <a:pPr lvl="3"/>
            <a:r>
              <a:rPr lang="lv-LV" altLang="lv-LV" smtClean="0"/>
              <a:t>Fourth level</a:t>
            </a:r>
          </a:p>
          <a:p>
            <a:pPr lvl="4"/>
            <a:r>
              <a:rPr lang="lv-LV" altLang="lv-LV" smtClean="0"/>
              <a:t>Fifth level</a:t>
            </a:r>
          </a:p>
        </p:txBody>
      </p:sp>
      <p:pic>
        <p:nvPicPr>
          <p:cNvPr id="1029" name="Picture 5" descr="LVC_fon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22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772400" cy="2592387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sz="4800" dirty="0" smtClean="0"/>
              <a:t>Ceļu </a:t>
            </a:r>
            <a:r>
              <a:rPr lang="lv-LV" sz="4800" dirty="0"/>
              <a:t>infrastruktūras uzlabojumi ceļu drošības </a:t>
            </a:r>
            <a:r>
              <a:rPr lang="lv-LV" sz="4800" dirty="0" smtClean="0"/>
              <a:t>paaugstināšanai</a:t>
            </a:r>
            <a:endParaRPr lang="en-US" altLang="lv-LV" dirty="0" smtClean="0"/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967288" y="5516563"/>
            <a:ext cx="4176712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400" b="1" i="1">
                <a:solidFill>
                  <a:srgbClr val="000000"/>
                </a:solidFill>
                <a:latin typeface="Arial" pitchFamily="34" charset="0"/>
              </a:rPr>
              <a:t>Māris Zaļaiskalns</a:t>
            </a:r>
            <a:r>
              <a:rPr lang="lv-LV" altLang="lv-LV" sz="1600" b="1" i="1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lv-LV" altLang="lv-LV" sz="1400">
                <a:solidFill>
                  <a:srgbClr val="000000"/>
                </a:solidFill>
                <a:latin typeface="Arial" pitchFamily="34" charset="0"/>
              </a:rPr>
              <a:t>LVC Satiksmes organizācijas pārvaldes direktors</a:t>
            </a:r>
          </a:p>
        </p:txBody>
      </p:sp>
    </p:spTree>
    <p:extLst>
      <p:ext uri="{BB962C8B-B14F-4D97-AF65-F5344CB8AC3E}">
        <p14:creationId xmlns:p14="http://schemas.microsoft.com/office/powerpoint/2010/main" val="16166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sZ\AppData\Local\Microsoft\Windows\Temporary Internet Files\Content.Outlook\TQDPZ8OZ\Attēls009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205064" cy="56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risZ\AppData\Local\Microsoft\Windows\Temporary Internet Files\Content.Outlook\TQDPZ8OZ\Paviljons 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sZ\AppData\Local\Microsoft\Windows\Temporary Internet Files\Content.Outlook\TQDPZ8OZ\Attēls009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205064" cy="56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risZ\AppData\Local\Microsoft\Windows\Temporary Internet Files\Content.Outlook\TQDPZ8OZ\Paviljons 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risZ\AppData\Local\Microsoft\Windows\Temporary Internet Files\Content.Outlook\TQDPZ8OZ\Kilometru zīmes 00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sZ\AppData\Local\Microsoft\Windows\Temporary Internet Files\Content.Outlook\TQDPZ8OZ\Attēls009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205064" cy="56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arisZ\AppData\Local\Microsoft\Windows\Temporary Internet Files\Content.Outlook\TQDPZ8OZ\IMG_1869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" y="7960"/>
            <a:ext cx="9133385" cy="68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7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sZ\AppData\Local\Microsoft\Windows\Temporary Internet Files\Content.Outlook\TQDPZ8OZ\Attēls009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205064" cy="56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arisZ\AppData\Local\Microsoft\Windows\Temporary Internet Files\Content.Outlook\TQDPZ8OZ\IMG_1872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826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772400" cy="2592387"/>
          </a:xfrm>
        </p:spPr>
        <p:txBody>
          <a:bodyPr/>
          <a:lstStyle/>
          <a:p>
            <a:pPr algn="l"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altLang="lv-LV" sz="3600" dirty="0" smtClean="0"/>
              <a:t>Gājēju tunelis – a/c A1 Rīga – Ainaži </a:t>
            </a:r>
            <a:br>
              <a:rPr lang="lv-LV" altLang="lv-LV" sz="3600" dirty="0" smtClean="0"/>
            </a:br>
            <a:r>
              <a:rPr lang="lv-LV" altLang="lv-LV" sz="3600" dirty="0" smtClean="0"/>
              <a:t>pie Ķ</a:t>
            </a:r>
            <a:r>
              <a:rPr lang="lv-LV" altLang="lv-LV" sz="3600" dirty="0" smtClean="0"/>
              <a:t>īšupes dzelzceļa stacijas naktī no 29. uz 30. maiju</a:t>
            </a:r>
            <a:endParaRPr lang="en-US" altLang="lv-LV" sz="3600" dirty="0" smtClean="0"/>
          </a:p>
        </p:txBody>
      </p:sp>
    </p:spTree>
    <p:extLst>
      <p:ext uri="{BB962C8B-B14F-4D97-AF65-F5344CB8AC3E}">
        <p14:creationId xmlns:p14="http://schemas.microsoft.com/office/powerpoint/2010/main" val="35276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772400" cy="2592387"/>
          </a:xfrm>
        </p:spPr>
        <p:txBody>
          <a:bodyPr/>
          <a:lstStyle/>
          <a:p>
            <a:pPr algn="l" eaLnBrk="1" hangingPunct="1">
              <a:spcBef>
                <a:spcPct val="100000"/>
              </a:spcBef>
              <a:spcAft>
                <a:spcPct val="100000"/>
              </a:spcAft>
            </a:pPr>
            <a:endParaRPr lang="en-US" altLang="lv-LV" sz="36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8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8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772400" cy="2592387"/>
          </a:xfrm>
        </p:spPr>
        <p:txBody>
          <a:bodyPr/>
          <a:lstStyle/>
          <a:p>
            <a:pPr algn="l" eaLnBrk="1" hangingPunct="1">
              <a:spcBef>
                <a:spcPct val="100000"/>
              </a:spcBef>
              <a:spcAft>
                <a:spcPct val="100000"/>
              </a:spcAft>
            </a:pPr>
            <a:endParaRPr lang="en-US" altLang="lv-LV"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5770"/>
            <a:ext cx="9468544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7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772400" cy="2592387"/>
          </a:xfrm>
        </p:spPr>
        <p:txBody>
          <a:bodyPr/>
          <a:lstStyle/>
          <a:p>
            <a:pPr algn="l" eaLnBrk="1" hangingPunct="1">
              <a:spcBef>
                <a:spcPct val="100000"/>
              </a:spcBef>
              <a:spcAft>
                <a:spcPct val="100000"/>
              </a:spcAft>
            </a:pPr>
            <a:endParaRPr lang="en-US" altLang="lv-LV" sz="3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7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188" y="170080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/>
              <a:t>Esiet uzmanīgi un saulainu vasaru</a:t>
            </a:r>
            <a:r>
              <a:rPr lang="lv-LV" sz="3600" b="1" dirty="0" smtClean="0"/>
              <a:t>!!!</a:t>
            </a:r>
          </a:p>
          <a:p>
            <a:endParaRPr lang="lv-LV" sz="3600" b="1" dirty="0"/>
          </a:p>
          <a:p>
            <a:pPr algn="ctr"/>
            <a:r>
              <a:rPr lang="lv-LV" sz="3600" dirty="0" smtClean="0"/>
              <a:t>Paldies par uzmanību!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5757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260648"/>
            <a:ext cx="7772400" cy="1872208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altLang="lv-LV" dirty="0" smtClean="0"/>
              <a:t>Klasika</a:t>
            </a:r>
            <a:br>
              <a:rPr lang="lv-LV" altLang="lv-LV" dirty="0" smtClean="0"/>
            </a:br>
            <a:r>
              <a:rPr lang="lv-LV" altLang="lv-LV" dirty="0" smtClean="0"/>
              <a:t>cilvēks – ceļš – auto </a:t>
            </a:r>
            <a:r>
              <a:rPr lang="lv-LV" altLang="lv-LV" dirty="0" smtClean="0"/>
              <a:t> </a:t>
            </a:r>
            <a:endParaRPr lang="en-US" altLang="lv-LV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763284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1556792"/>
            <a:ext cx="7772400" cy="2592387"/>
          </a:xfrm>
        </p:spPr>
        <p:txBody>
          <a:bodyPr/>
          <a:lstStyle/>
          <a:p>
            <a:pPr algn="l"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sz="3600" dirty="0" smtClean="0"/>
              <a:t>Latvijas Valsts ceļu pārraudzībā ir:</a:t>
            </a:r>
            <a:br>
              <a:rPr lang="lv-LV" sz="3600" dirty="0" smtClean="0"/>
            </a:b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>Valsts galvenie ceļi – 1674 km </a:t>
            </a:r>
            <a:br>
              <a:rPr lang="lv-LV" sz="3600" dirty="0" smtClean="0"/>
            </a:br>
            <a:r>
              <a:rPr lang="lv-LV" sz="3600" dirty="0" smtClean="0"/>
              <a:t>Reģionālie autoceļi – 5388 km</a:t>
            </a:r>
            <a:br>
              <a:rPr lang="lv-LV" sz="3600" dirty="0" smtClean="0"/>
            </a:br>
            <a:r>
              <a:rPr lang="lv-LV" sz="3600" dirty="0" smtClean="0"/>
              <a:t>V</a:t>
            </a:r>
            <a:r>
              <a:rPr lang="lv-LV" sz="3600" dirty="0" smtClean="0"/>
              <a:t>ietējās nozīmes autoceļi – 13000 km</a:t>
            </a:r>
            <a:r>
              <a:rPr lang="lv-LV" sz="4800" dirty="0" smtClean="0"/>
              <a:t/>
            </a:r>
            <a:br>
              <a:rPr lang="lv-LV" sz="4800" dirty="0" smtClean="0"/>
            </a:br>
            <a:r>
              <a:rPr lang="lv-LV" sz="4800" dirty="0" smtClean="0"/>
              <a:t/>
            </a:r>
            <a:br>
              <a:rPr lang="lv-LV" sz="4800" dirty="0" smtClean="0"/>
            </a:br>
            <a:endParaRPr lang="en-US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32140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640960" cy="3888432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sz="3600" dirty="0" smtClean="0"/>
              <a:t>Valsts budžeta apakšprogrammas</a:t>
            </a:r>
            <a:br>
              <a:rPr lang="lv-LV" sz="3600" dirty="0" smtClean="0"/>
            </a:br>
            <a:r>
              <a:rPr lang="lv-LV" sz="3600" dirty="0" smtClean="0"/>
              <a:t>«Valsts autoceļu pārvaldīšana, uzturēšana un atjaunošana» apakšprogramma:</a:t>
            </a:r>
            <a:br>
              <a:rPr lang="lv-LV" sz="3600" dirty="0" smtClean="0"/>
            </a:br>
            <a:r>
              <a:rPr lang="lv-LV" sz="3600" dirty="0" smtClean="0"/>
              <a:t>«</a:t>
            </a:r>
            <a:r>
              <a:rPr lang="lv-LV" sz="3600" dirty="0" smtClean="0"/>
              <a:t>Satiksmes organizācija un satiksmes drošība»</a:t>
            </a:r>
            <a:br>
              <a:rPr lang="lv-LV" sz="3600" dirty="0" smtClean="0"/>
            </a:br>
            <a:r>
              <a:rPr lang="lv-LV" sz="3600" dirty="0" smtClean="0"/>
              <a:t/>
            </a:r>
            <a:br>
              <a:rPr lang="lv-LV" sz="3600" dirty="0" smtClean="0"/>
            </a:br>
            <a:endParaRPr lang="en-US" altLang="lv-LV" sz="36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19926"/>
              </p:ext>
            </p:extLst>
          </p:nvPr>
        </p:nvGraphicFramePr>
        <p:xfrm>
          <a:off x="1403648" y="3140968"/>
          <a:ext cx="609600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71664"/>
              </a:tblGrid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lv-LV" sz="2400" b="1" baseline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lv-LV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570 t. €</a:t>
                      </a:r>
                      <a:endParaRPr lang="lv-LV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/>
                        <a:t>2013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1040 t </a:t>
                      </a:r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/>
                        <a:t>2014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1678 t </a:t>
                      </a:r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/>
                        <a:t>2015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3217 t </a:t>
                      </a:r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/>
                        <a:t>2016</a:t>
                      </a:r>
                      <a:endParaRPr lang="lv-LV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3200</a:t>
                      </a:r>
                      <a:r>
                        <a:rPr lang="lv-LV" sz="2400" b="1" baseline="0" dirty="0" smtClean="0">
                          <a:solidFill>
                            <a:schemeClr val="tx1"/>
                          </a:solidFill>
                        </a:rPr>
                        <a:t> t </a:t>
                      </a:r>
                      <a:r>
                        <a:rPr lang="lv-LV" sz="2400" b="1" dirty="0" smtClean="0">
                          <a:solidFill>
                            <a:schemeClr val="tx1"/>
                          </a:solidFill>
                        </a:rPr>
                        <a:t>€ +</a:t>
                      </a:r>
                      <a:r>
                        <a:rPr lang="lv-LV" sz="2400" b="1" baseline="0" dirty="0" smtClean="0">
                          <a:solidFill>
                            <a:schemeClr val="tx1"/>
                          </a:solidFill>
                        </a:rPr>
                        <a:t> 2000 t </a:t>
                      </a:r>
                      <a:r>
                        <a:rPr lang="lv-LV" sz="2400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052736"/>
            <a:ext cx="8640960" cy="3888432"/>
          </a:xfrm>
        </p:spPr>
        <p:txBody>
          <a:bodyPr/>
          <a:lstStyle/>
          <a:p>
            <a:pPr algn="l"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>Programma «</a:t>
            </a:r>
            <a:r>
              <a:rPr lang="lv-LV" sz="3600" dirty="0" smtClean="0"/>
              <a:t>Satiksmes organizācija un satiksmes drošība» sevī ietver :</a:t>
            </a:r>
            <a:br>
              <a:rPr lang="lv-LV" sz="3600" dirty="0" smtClean="0"/>
            </a:b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lv-LV" sz="3600" dirty="0" smtClean="0"/>
              <a:t> - </a:t>
            </a:r>
            <a:r>
              <a:rPr lang="lv-LV" sz="2800" dirty="0"/>
              <a:t>satiksmes drošības projektu sagatavošana – skiču un tehniskie projekti</a:t>
            </a:r>
            <a:r>
              <a:rPr lang="lv-LV" sz="3600" dirty="0"/>
              <a:t/>
            </a:r>
            <a:br>
              <a:rPr lang="lv-LV" sz="3600" dirty="0"/>
            </a:br>
            <a:r>
              <a:rPr lang="lv-LV" sz="3600" dirty="0" smtClean="0"/>
              <a:t> - </a:t>
            </a:r>
            <a:r>
              <a:rPr lang="lv-LV" sz="2800" dirty="0" smtClean="0"/>
              <a:t>satiksmes organizācijas tehnisko līdzekļu atjaunošana</a:t>
            </a:r>
            <a:br>
              <a:rPr lang="lv-LV" sz="2800" dirty="0" smtClean="0"/>
            </a:br>
            <a:r>
              <a:rPr lang="lv-LV" sz="2800" dirty="0" smtClean="0"/>
              <a:t> - satiksmes drošības paaugstināšana</a:t>
            </a:r>
            <a:br>
              <a:rPr lang="lv-LV" sz="2800" dirty="0" smtClean="0"/>
            </a:br>
            <a:r>
              <a:rPr lang="lv-LV" sz="2800" dirty="0" smtClean="0"/>
              <a:t> -</a:t>
            </a:r>
            <a:endParaRPr lang="en-US" altLang="lv-LV" sz="3600" dirty="0" smtClean="0"/>
          </a:p>
        </p:txBody>
      </p:sp>
    </p:spTree>
    <p:extLst>
      <p:ext uri="{BB962C8B-B14F-4D97-AF65-F5344CB8AC3E}">
        <p14:creationId xmlns:p14="http://schemas.microsoft.com/office/powerpoint/2010/main" val="19459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772400" cy="2592387"/>
          </a:xfrm>
        </p:spPr>
        <p:txBody>
          <a:bodyPr/>
          <a:lstStyle/>
          <a:p>
            <a:pPr algn="l"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sz="4800" dirty="0" smtClean="0"/>
              <a:t>- Gājēju velosipēdistu celiņi </a:t>
            </a:r>
            <a:br>
              <a:rPr lang="lv-LV" sz="4800" dirty="0" smtClean="0"/>
            </a:br>
            <a:r>
              <a:rPr lang="lv-LV" sz="4800" dirty="0" smtClean="0"/>
              <a:t>- Luksofori</a:t>
            </a:r>
            <a:br>
              <a:rPr lang="lv-LV" sz="4800" dirty="0" smtClean="0"/>
            </a:br>
            <a:r>
              <a:rPr lang="lv-LV" sz="4800" dirty="0" smtClean="0"/>
              <a:t>- A</a:t>
            </a:r>
            <a:r>
              <a:rPr lang="lv-LV" sz="4800" dirty="0" smtClean="0"/>
              <a:t>utobusu pieturas</a:t>
            </a:r>
            <a:br>
              <a:rPr lang="lv-LV" sz="4800" dirty="0" smtClean="0"/>
            </a:br>
            <a:r>
              <a:rPr lang="lv-LV" sz="4800" dirty="0" smtClean="0"/>
              <a:t>- Krustojumu pārbūve</a:t>
            </a:r>
            <a:endParaRPr lang="en-US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21435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556792"/>
            <a:ext cx="7772400" cy="2592387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altLang="lv-LV" dirty="0" smtClean="0"/>
              <a:t>Neamputē ceļazīmi !</a:t>
            </a:r>
            <a:endParaRPr lang="en-US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23274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332656"/>
            <a:ext cx="7848872" cy="5832648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spcAft>
                <a:spcPct val="100000"/>
              </a:spcAft>
            </a:pPr>
            <a:r>
              <a:rPr lang="lv-LV" altLang="lv-LV" dirty="0" smtClean="0"/>
              <a:t>Nodarīti zaudējumi valsts autoceļu aprīkojumam 2014. gadā – vairāk kā </a:t>
            </a:r>
            <a:r>
              <a:rPr lang="lv-LV" altLang="lv-LV" dirty="0" smtClean="0"/>
              <a:t>205 </a:t>
            </a:r>
            <a:r>
              <a:rPr lang="lv-LV" altLang="lv-LV" dirty="0" smtClean="0"/>
              <a:t>000 eiro</a:t>
            </a:r>
            <a:br>
              <a:rPr lang="lv-LV" altLang="lv-LV" dirty="0" smtClean="0"/>
            </a:br>
            <a:r>
              <a:rPr lang="lv-LV" altLang="lv-LV" dirty="0" smtClean="0"/>
              <a:t>bojātas, nozagtas ceļazīmes 254</a:t>
            </a:r>
            <a:br>
              <a:rPr lang="lv-LV" altLang="lv-LV" dirty="0" smtClean="0"/>
            </a:br>
            <a:r>
              <a:rPr lang="lv-LV" altLang="lv-LV" dirty="0" smtClean="0"/>
              <a:t>bojāti </a:t>
            </a:r>
            <a:r>
              <a:rPr lang="lv-LV" altLang="lv-LV" dirty="0"/>
              <a:t>v</a:t>
            </a:r>
            <a:r>
              <a:rPr lang="lv-LV" altLang="lv-LV" dirty="0" smtClean="0"/>
              <a:t>ai nozagti c/z stabi – 212</a:t>
            </a:r>
            <a:br>
              <a:rPr lang="lv-LV" altLang="lv-LV" dirty="0" smtClean="0"/>
            </a:br>
            <a:r>
              <a:rPr lang="lv-LV" altLang="lv-LV" dirty="0" smtClean="0"/>
              <a:t>nozagti 30 signālstabiņi</a:t>
            </a:r>
            <a:endParaRPr lang="en-US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215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sZ\AppData\Local\Microsoft\Windows\Temporary Internet Files\Content.Outlook\TQDPZ8OZ\Attēls009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205064" cy="56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klusētais noformējums">
  <a:themeElements>
    <a:clrScheme name="Noklusētais noformējum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klusētais noformējum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klusētais noformēju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87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Noklusētais noformējums</vt:lpstr>
      <vt:lpstr>Ceļu infrastruktūras uzlabojumi ceļu drošības paaugstināšanai</vt:lpstr>
      <vt:lpstr>Klasika cilvēks – ceļš – auto  </vt:lpstr>
      <vt:lpstr>Latvijas Valsts ceļu pārraudzībā ir:  Valsts galvenie ceļi – 1674 km  Reģionālie autoceļi – 5388 km Vietējās nozīmes autoceļi – 13000 km  </vt:lpstr>
      <vt:lpstr>Valsts budžeta apakšprogrammas «Valsts autoceļu pārvaldīšana, uzturēšana un atjaunošana» apakšprogramma: «Satiksmes organizācija un satiksmes drošība»  </vt:lpstr>
      <vt:lpstr> Programma «Satiksmes organizācija un satiksmes drošība» sevī ietver :   - satiksmes drošības projektu sagatavošana – skiču un tehniskie projekti  - satiksmes organizācijas tehnisko līdzekļu atjaunošana  - satiksmes drošības paaugstināšana  -</vt:lpstr>
      <vt:lpstr>- Gājēju velosipēdistu celiņi  - Luksofori - Autobusu pieturas - Krustojumu pārbūve</vt:lpstr>
      <vt:lpstr>Neamputē ceļazīmi !</vt:lpstr>
      <vt:lpstr>Nodarīti zaudējumi valsts autoceļu aprīkojumam 2014. gadā – vairāk kā 205 000 eiro bojātas, nozagtas ceļazīmes 254 bojāti vai nozagti c/z stabi – 212 nozagti 30 signālstabiņi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Gājēju tunelis – a/c A1 Rīga – Ainaži  pie Ķīšupes dzelzceļa stacijas naktī no 29. uz 30. maiju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 drošs, bet neesi pārdrošs</dc:title>
  <dc:creator>Māris Zaļaiskalns</dc:creator>
  <cp:lastModifiedBy>Māris Zaļaiskalns</cp:lastModifiedBy>
  <cp:revision>26</cp:revision>
  <cp:lastPrinted>2015-06-10T07:51:34Z</cp:lastPrinted>
  <dcterms:created xsi:type="dcterms:W3CDTF">2015-05-27T06:50:05Z</dcterms:created>
  <dcterms:modified xsi:type="dcterms:W3CDTF">2015-06-10T11:36:44Z</dcterms:modified>
</cp:coreProperties>
</file>